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x="18288000" cy="10287000"/>
  <p:notesSz cx="6858000" cy="9144000"/>
  <p:embeddedFontLst>
    <p:embeddedFont>
      <p:font typeface="Poppins Ultra-Bold" charset="1" panose="00000900000000000000"/>
      <p:regular r:id="rId29"/>
    </p:embeddedFont>
    <p:embeddedFont>
      <p:font typeface="Canva Sans" charset="1" panose="020B0503030501040103"/>
      <p:regular r:id="rId30"/>
    </p:embeddedFont>
    <p:embeddedFont>
      <p:font typeface="Source Serif Pro Bold" charset="1" panose="02040803050405020204"/>
      <p:regular r:id="rId31"/>
    </p:embeddedFont>
    <p:embeddedFont>
      <p:font typeface="Poppins Bold" charset="1" panose="00000800000000000000"/>
      <p:regular r:id="rId32"/>
    </p:embeddedFont>
    <p:embeddedFont>
      <p:font typeface="Poppins" charset="1" panose="0000050000000000000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1.png" Type="http://schemas.openxmlformats.org/officeDocument/2006/relationships/image"/><Relationship Id="rId8" Target="../media/image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10167" y="394170"/>
            <a:ext cx="17067667" cy="159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19"/>
              </a:lnSpc>
            </a:pPr>
            <a:r>
              <a:rPr lang="en-US" b="true" sz="8799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Evaluation Parts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10167" y="2517414"/>
            <a:ext cx="17067667" cy="6356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b="true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1) Introduction (ARP, ARP Poisoning, attack surface, attack vulnerabilities and attack anatomy)</a:t>
            </a:r>
          </a:p>
          <a:p>
            <a:pPr algn="l">
              <a:lnSpc>
                <a:spcPts val="5599"/>
              </a:lnSpc>
            </a:pPr>
          </a:p>
          <a:p>
            <a:pPr algn="l">
              <a:lnSpc>
                <a:spcPts val="5599"/>
              </a:lnSpc>
            </a:pPr>
            <a:r>
              <a:rPr lang="en-US" sz="3999" b="true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2) Demonstration (bettercap application)</a:t>
            </a:r>
          </a:p>
          <a:p>
            <a:pPr algn="l">
              <a:lnSpc>
                <a:spcPts val="5599"/>
              </a:lnSpc>
            </a:pPr>
          </a:p>
          <a:p>
            <a:pPr algn="l">
              <a:lnSpc>
                <a:spcPts val="5599"/>
              </a:lnSpc>
            </a:pPr>
            <a:r>
              <a:rPr lang="en-US" sz="3999" b="true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3) Attack score (Attack Tree, Common Vulnerability Scoring System)</a:t>
            </a:r>
          </a:p>
          <a:p>
            <a:pPr algn="l">
              <a:lnSpc>
                <a:spcPts val="5599"/>
              </a:lnSpc>
            </a:pPr>
          </a:p>
          <a:p>
            <a:pPr algn="l">
              <a:lnSpc>
                <a:spcPts val="5599"/>
              </a:lnSpc>
            </a:pPr>
            <a:r>
              <a:rPr lang="en-US" sz="3999" b="true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4) Prevention and Detection (HTTPS, VPN)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677660" y="6274247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478930" y="-208723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70"/>
                </a:lnTo>
                <a:lnTo>
                  <a:pt x="0" y="43151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9898" y="1894871"/>
            <a:ext cx="17828204" cy="8200974"/>
          </a:xfrm>
          <a:custGeom>
            <a:avLst/>
            <a:gdLst/>
            <a:ahLst/>
            <a:cxnLst/>
            <a:rect r="r" b="b" t="t" l="l"/>
            <a:pathLst>
              <a:path h="8200974" w="17828204">
                <a:moveTo>
                  <a:pt x="0" y="0"/>
                </a:moveTo>
                <a:lnTo>
                  <a:pt x="17828204" y="0"/>
                </a:lnTo>
                <a:lnTo>
                  <a:pt x="17828204" y="8200974"/>
                </a:lnTo>
                <a:lnTo>
                  <a:pt x="0" y="82009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146468" y="102235"/>
            <a:ext cx="7995064" cy="159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319"/>
              </a:lnSpc>
              <a:spcBef>
                <a:spcPct val="0"/>
              </a:spcBef>
            </a:pPr>
            <a:r>
              <a:rPr lang="en-US" b="true" sz="8799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ARP Spoofing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677660" y="6274247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503311" y="-857945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70"/>
                </a:lnTo>
                <a:lnTo>
                  <a:pt x="0" y="43151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10167" y="394170"/>
            <a:ext cx="17067667" cy="159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19"/>
              </a:lnSpc>
            </a:pPr>
            <a:r>
              <a:rPr lang="en-US" b="true" sz="8799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MITM Attacks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10167" y="2632261"/>
            <a:ext cx="10603412" cy="71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b="true" sz="3999" u="sng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Attack Surface :</a:t>
            </a:r>
            <a:r>
              <a:rPr lang="en-US" sz="3999" b="true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  </a:t>
            </a:r>
            <a:r>
              <a:rPr lang="en-US" sz="3999" b="true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ARP spoofing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10167" y="3992147"/>
            <a:ext cx="16755939" cy="4206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u="sng" b="true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Attack Vulnerabilities :</a:t>
            </a:r>
            <a:r>
              <a:rPr lang="en-US" sz="3700" b="true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 </a:t>
            </a:r>
            <a:r>
              <a:rPr lang="en-US" sz="3700" b="true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(ARP)</a:t>
            </a:r>
          </a:p>
          <a:p>
            <a:pPr algn="l" marL="734063" indent="-367031" lvl="1">
              <a:lnSpc>
                <a:spcPts val="4760"/>
              </a:lnSpc>
              <a:buFont typeface="Arial"/>
              <a:buChar char="•"/>
            </a:pPr>
            <a:r>
              <a:rPr lang="en-US" sz="3400" u="sng">
                <a:solidFill>
                  <a:srgbClr val="5271FF"/>
                </a:solidFill>
                <a:latin typeface="Poppins"/>
                <a:ea typeface="Poppins"/>
                <a:cs typeface="Poppins"/>
                <a:sym typeface="Poppins"/>
              </a:rPr>
              <a:t>Stateless protocol:</a:t>
            </a:r>
            <a:r>
              <a:rPr lang="en-US" sz="3400">
                <a:solidFill>
                  <a:srgbClr val="D39918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ARP operates without maintaining connection state.</a:t>
            </a:r>
          </a:p>
          <a:p>
            <a:pPr algn="l" marL="734063" indent="-367031" lvl="1">
              <a:lnSpc>
                <a:spcPts val="4760"/>
              </a:lnSpc>
              <a:buFont typeface="Arial"/>
              <a:buChar char="•"/>
            </a:pPr>
            <a:r>
              <a:rPr lang="en-US" sz="3400" u="sng">
                <a:solidFill>
                  <a:srgbClr val="5271FF"/>
                </a:solidFill>
                <a:latin typeface="Poppins"/>
                <a:ea typeface="Poppins"/>
                <a:cs typeface="Poppins"/>
                <a:sym typeface="Poppins"/>
              </a:rPr>
              <a:t>Automatic caching:</a:t>
            </a:r>
            <a:r>
              <a:rPr lang="en-US" sz="3400">
                <a:solidFill>
                  <a:srgbClr val="D39918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Hosts cache all ARP replies, solicited or unsolicited.</a:t>
            </a:r>
          </a:p>
          <a:p>
            <a:pPr algn="l" marL="712473" indent="-356237" lvl="1">
              <a:lnSpc>
                <a:spcPts val="4620"/>
              </a:lnSpc>
              <a:buFont typeface="Arial"/>
              <a:buChar char="•"/>
            </a:pPr>
            <a:r>
              <a:rPr lang="en-US" sz="3300" u="sng">
                <a:solidFill>
                  <a:srgbClr val="5271FF"/>
                </a:solidFill>
                <a:latin typeface="Poppins"/>
                <a:ea typeface="Poppins"/>
                <a:cs typeface="Poppins"/>
                <a:sym typeface="Poppins"/>
              </a:rPr>
              <a:t>Overwriting entries:</a:t>
            </a:r>
            <a:r>
              <a:rPr lang="en-US" sz="3300">
                <a:solidFill>
                  <a:srgbClr val="5271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New ARP replies overwrite existing cache entries, even unexpired ones.</a:t>
            </a:r>
          </a:p>
          <a:p>
            <a:pPr algn="l" marL="712473" indent="-356237" lvl="1">
              <a:lnSpc>
                <a:spcPts val="4620"/>
              </a:lnSpc>
              <a:buFont typeface="Arial"/>
              <a:buChar char="•"/>
            </a:pPr>
            <a:r>
              <a:rPr lang="en-US" sz="3300" u="sng">
                <a:solidFill>
                  <a:srgbClr val="5271FF"/>
                </a:solidFill>
                <a:latin typeface="Poppins"/>
                <a:ea typeface="Poppins"/>
                <a:cs typeface="Poppins"/>
                <a:sym typeface="Poppins"/>
              </a:rPr>
              <a:t>Lack of authentication:</a:t>
            </a:r>
            <a:r>
              <a:rPr lang="en-US" sz="3300">
                <a:solidFill>
                  <a:srgbClr val="D39918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ARP has no mechanism to verify the origin of received packets.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677660" y="6274247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478930" y="-208723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70"/>
                </a:lnTo>
                <a:lnTo>
                  <a:pt x="0" y="43151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10167" y="279323"/>
            <a:ext cx="17067667" cy="159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19"/>
              </a:lnSpc>
            </a:pPr>
            <a:r>
              <a:rPr lang="en-US" b="true" sz="8799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MITM Attacks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10167" y="2285846"/>
            <a:ext cx="16755939" cy="6701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u="sng" b="true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Attack Anatomy :</a:t>
            </a:r>
          </a:p>
          <a:p>
            <a:pPr algn="l" marL="755652" indent="-377826" lvl="1">
              <a:lnSpc>
                <a:spcPts val="4900"/>
              </a:lnSpc>
              <a:buFont typeface="Arial"/>
              <a:buChar char="•"/>
            </a:pPr>
            <a:r>
              <a:rPr lang="en-US" sz="3500" u="sng">
                <a:solidFill>
                  <a:srgbClr val="5271FF"/>
                </a:solidFill>
                <a:latin typeface="Poppins"/>
                <a:ea typeface="Poppins"/>
                <a:cs typeface="Poppins"/>
                <a:sym typeface="Poppins"/>
              </a:rPr>
              <a:t>Exploit lack of authentication:</a:t>
            </a:r>
            <a:r>
              <a:rPr lang="en-US" sz="3500">
                <a:solidFill>
                  <a:srgbClr val="D39918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Send spoofed ARP messages on the LAN.</a:t>
            </a:r>
          </a:p>
          <a:p>
            <a:pPr algn="l" marL="734063" indent="-367031" lvl="1">
              <a:lnSpc>
                <a:spcPts val="4760"/>
              </a:lnSpc>
              <a:buFont typeface="Arial"/>
              <a:buChar char="•"/>
            </a:pPr>
            <a:r>
              <a:rPr lang="en-US" sz="3400" u="sng">
                <a:solidFill>
                  <a:srgbClr val="5271FF"/>
                </a:solidFill>
                <a:latin typeface="Poppins"/>
                <a:ea typeface="Poppins"/>
                <a:cs typeface="Poppins"/>
                <a:sym typeface="Poppins"/>
              </a:rPr>
              <a:t>Associate attacker's MAC with target's IP:</a:t>
            </a:r>
            <a:r>
              <a:rPr lang="en-US" sz="3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Trick network into sending target's traffic to attacker.</a:t>
            </a:r>
          </a:p>
          <a:p>
            <a:pPr algn="l" marL="734063" indent="-367031" lvl="1">
              <a:lnSpc>
                <a:spcPts val="4760"/>
              </a:lnSpc>
              <a:buFont typeface="Arial"/>
              <a:buChar char="•"/>
            </a:pPr>
            <a:r>
              <a:rPr lang="en-US" sz="3400" u="sng">
                <a:solidFill>
                  <a:srgbClr val="5271FF"/>
                </a:solidFill>
                <a:latin typeface="Poppins"/>
                <a:ea typeface="Poppins"/>
                <a:cs typeface="Poppins"/>
                <a:sym typeface="Poppins"/>
              </a:rPr>
              <a:t>Intercept traffic:</a:t>
            </a:r>
            <a:r>
              <a:rPr lang="en-US" sz="3400">
                <a:solidFill>
                  <a:srgbClr val="5271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Receive packets intended for the target host.</a:t>
            </a:r>
          </a:p>
          <a:p>
            <a:pPr algn="l" marL="734063" indent="-367031" lvl="1">
              <a:lnSpc>
                <a:spcPts val="4760"/>
              </a:lnSpc>
              <a:buFont typeface="Arial"/>
              <a:buChar char="•"/>
            </a:pPr>
            <a:r>
              <a:rPr lang="en-US" sz="3400" u="sng">
                <a:solidFill>
                  <a:srgbClr val="5271FF"/>
                </a:solidFill>
                <a:latin typeface="Poppins"/>
                <a:ea typeface="Poppins"/>
                <a:cs typeface="Poppins"/>
                <a:sym typeface="Poppins"/>
              </a:rPr>
              <a:t>Choose attack vector: </a:t>
            </a:r>
          </a:p>
          <a:p>
            <a:pPr algn="l" marL="1468125" indent="-489375" lvl="2">
              <a:lnSpc>
                <a:spcPts val="4760"/>
              </a:lnSpc>
              <a:buFont typeface="Arial"/>
              <a:buChar char="⚬"/>
            </a:pPr>
            <a:r>
              <a:rPr lang="en-US" sz="3400" u="sng">
                <a:solidFill>
                  <a:srgbClr val="5271FF"/>
                </a:solidFill>
                <a:latin typeface="Poppins"/>
                <a:ea typeface="Poppins"/>
                <a:cs typeface="Poppins"/>
                <a:sym typeface="Poppins"/>
              </a:rPr>
              <a:t>Spying:</a:t>
            </a:r>
            <a:r>
              <a:rPr lang="en-US" sz="3400">
                <a:solidFill>
                  <a:srgbClr val="5271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Inspect packets, then forward to actual destination.</a:t>
            </a:r>
          </a:p>
          <a:p>
            <a:pPr algn="l" marL="1468125" indent="-489375" lvl="2">
              <a:lnSpc>
                <a:spcPts val="4760"/>
              </a:lnSpc>
              <a:buFont typeface="Arial"/>
              <a:buChar char="⚬"/>
            </a:pPr>
            <a:r>
              <a:rPr lang="en-US" sz="3400" u="sng">
                <a:solidFill>
                  <a:srgbClr val="5271FF"/>
                </a:solidFill>
                <a:latin typeface="Poppins"/>
                <a:ea typeface="Poppins"/>
                <a:cs typeface="Poppins"/>
                <a:sym typeface="Poppins"/>
              </a:rPr>
              <a:t>Man-in-the-middle:</a:t>
            </a:r>
            <a:r>
              <a:rPr lang="en-US" sz="3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Modify data before forwarding.</a:t>
            </a:r>
          </a:p>
          <a:p>
            <a:pPr algn="l" marL="1468125" indent="-489375" lvl="2">
              <a:lnSpc>
                <a:spcPts val="4760"/>
              </a:lnSpc>
              <a:buFont typeface="Arial"/>
              <a:buChar char="⚬"/>
            </a:pPr>
            <a:r>
              <a:rPr lang="en-US" sz="3400" u="sng">
                <a:solidFill>
                  <a:srgbClr val="5271FF"/>
                </a:solidFill>
                <a:latin typeface="Poppins"/>
                <a:ea typeface="Poppins"/>
                <a:cs typeface="Poppins"/>
                <a:sym typeface="Poppins"/>
              </a:rPr>
              <a:t>Denial-of-service:</a:t>
            </a:r>
            <a:r>
              <a:rPr lang="en-US" sz="3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Drop some or all intercepted packets.</a:t>
            </a:r>
          </a:p>
          <a:p>
            <a:pPr algn="l" marL="734063" indent="-367031" lvl="1">
              <a:lnSpc>
                <a:spcPts val="4760"/>
              </a:lnSpc>
              <a:buFont typeface="Arial"/>
              <a:buChar char="•"/>
            </a:pPr>
            <a:r>
              <a:rPr lang="en-US" sz="3400" u="sng">
                <a:solidFill>
                  <a:srgbClr val="5271FF"/>
                </a:solidFill>
                <a:latin typeface="Poppins"/>
                <a:ea typeface="Poppins"/>
                <a:cs typeface="Poppins"/>
                <a:sym typeface="Poppins"/>
              </a:rPr>
              <a:t>Maintain stealth:</a:t>
            </a:r>
            <a:r>
              <a:rPr lang="en-US" sz="3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For spying or man-in-the-middle attacks, forward traffic to avoid detection.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677660" y="6274247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945481" y="-398556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9" y="0"/>
                </a:lnTo>
                <a:lnTo>
                  <a:pt x="5120799" y="4315170"/>
                </a:lnTo>
                <a:lnTo>
                  <a:pt x="0" y="43151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732175" y="503684"/>
            <a:ext cx="4156528" cy="3917528"/>
          </a:xfrm>
          <a:custGeom>
            <a:avLst/>
            <a:gdLst/>
            <a:ahLst/>
            <a:cxnLst/>
            <a:rect r="r" b="b" t="t" l="l"/>
            <a:pathLst>
              <a:path h="3917528" w="4156528">
                <a:moveTo>
                  <a:pt x="0" y="0"/>
                </a:moveTo>
                <a:lnTo>
                  <a:pt x="4156528" y="0"/>
                </a:lnTo>
                <a:lnTo>
                  <a:pt x="4156528" y="3917528"/>
                </a:lnTo>
                <a:lnTo>
                  <a:pt x="0" y="39175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82599" y="3011531"/>
            <a:ext cx="13261304" cy="6812995"/>
          </a:xfrm>
          <a:custGeom>
            <a:avLst/>
            <a:gdLst/>
            <a:ahLst/>
            <a:cxnLst/>
            <a:rect r="r" b="b" t="t" l="l"/>
            <a:pathLst>
              <a:path h="6812995" w="13261304">
                <a:moveTo>
                  <a:pt x="0" y="0"/>
                </a:moveTo>
                <a:lnTo>
                  <a:pt x="13261304" y="0"/>
                </a:lnTo>
                <a:lnTo>
                  <a:pt x="13261304" y="6812995"/>
                </a:lnTo>
                <a:lnTo>
                  <a:pt x="0" y="68129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825076" y="-61833"/>
            <a:ext cx="9176349" cy="159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319"/>
              </a:lnSpc>
              <a:spcBef>
                <a:spcPct val="0"/>
              </a:spcBef>
            </a:pPr>
            <a:r>
              <a:rPr lang="en-US" b="true" sz="8799">
                <a:solidFill>
                  <a:srgbClr val="D39918"/>
                </a:solidFill>
                <a:latin typeface="Poppins Bold"/>
                <a:ea typeface="Poppins Bold"/>
                <a:cs typeface="Poppins Bold"/>
                <a:sym typeface="Poppins Bold"/>
              </a:rPr>
              <a:t>Demonstration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513348" y="1276748"/>
            <a:ext cx="9799805" cy="159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319"/>
              </a:lnSpc>
              <a:spcBef>
                <a:spcPct val="0"/>
              </a:spcBef>
            </a:pPr>
            <a:r>
              <a:rPr lang="en-US" b="true" sz="87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Using ButterCap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-677660" y="6274247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062953" y="-759504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3301765"/>
            <a:ext cx="18288000" cy="4686300"/>
          </a:xfrm>
          <a:custGeom>
            <a:avLst/>
            <a:gdLst/>
            <a:ahLst/>
            <a:cxnLst/>
            <a:rect r="r" b="b" t="t" l="l"/>
            <a:pathLst>
              <a:path h="4686300" w="18288000">
                <a:moveTo>
                  <a:pt x="0" y="0"/>
                </a:moveTo>
                <a:lnTo>
                  <a:pt x="18288000" y="0"/>
                </a:lnTo>
                <a:lnTo>
                  <a:pt x="18288000" y="4686300"/>
                </a:lnTo>
                <a:lnTo>
                  <a:pt x="0" y="4686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10167" y="476204"/>
            <a:ext cx="17067667" cy="159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19"/>
              </a:lnSpc>
            </a:pPr>
            <a:r>
              <a:rPr lang="en-US" b="true" sz="8799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Attack Tree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10167" y="593721"/>
            <a:ext cx="17067667" cy="9271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00"/>
              </a:lnSpc>
            </a:pPr>
            <a:r>
              <a:rPr lang="en-US" b="true" sz="6500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Common Vulnerability Scoring System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31014" y="1812925"/>
            <a:ext cx="17445022" cy="744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 u="sng" b="true">
                <a:solidFill>
                  <a:srgbClr val="D39918"/>
                </a:solidFill>
                <a:latin typeface="Poppins Bold"/>
                <a:ea typeface="Poppins Bold"/>
                <a:cs typeface="Poppins Bold"/>
                <a:sym typeface="Poppins Bold"/>
              </a:rPr>
              <a:t>Exploitability Metrics:</a:t>
            </a:r>
          </a:p>
          <a:p>
            <a:pPr algn="l" marL="755652" indent="-377826" lvl="1">
              <a:lnSpc>
                <a:spcPts val="4900"/>
              </a:lnSpc>
              <a:buAutoNum type="arabicPeriod" startAt="1"/>
            </a:pPr>
            <a:r>
              <a:rPr lang="en-US" sz="3500" u="sng">
                <a:solidFill>
                  <a:srgbClr val="00BF63"/>
                </a:solidFill>
                <a:latin typeface="Poppins"/>
                <a:ea typeface="Poppins"/>
                <a:cs typeface="Poppins"/>
                <a:sym typeface="Poppins"/>
              </a:rPr>
              <a:t>Attack Vector: Network (N)</a:t>
            </a:r>
          </a:p>
          <a:p>
            <a:pPr algn="l" marL="1511304" indent="-503768" lvl="2">
              <a:lnSpc>
                <a:spcPts val="4900"/>
              </a:lnSpc>
              <a:buFont typeface="Arial"/>
              <a:buChar char="⚬"/>
            </a:pPr>
            <a:r>
              <a:rPr lang="en-US" sz="3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attack is executed over the l</a:t>
            </a:r>
            <a:r>
              <a:rPr lang="en-US" sz="3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ocal area network.</a:t>
            </a:r>
          </a:p>
          <a:p>
            <a:pPr algn="l" marL="755652" indent="-377826" lvl="1">
              <a:lnSpc>
                <a:spcPts val="4900"/>
              </a:lnSpc>
              <a:buAutoNum type="arabicPeriod" startAt="1"/>
            </a:pPr>
            <a:r>
              <a:rPr lang="en-US" sz="3500" u="sng">
                <a:solidFill>
                  <a:srgbClr val="00BF63"/>
                </a:solidFill>
                <a:latin typeface="Poppins"/>
                <a:ea typeface="Poppins"/>
                <a:cs typeface="Poppins"/>
                <a:sym typeface="Poppins"/>
              </a:rPr>
              <a:t>Attack Complexity: Low (L)</a:t>
            </a:r>
          </a:p>
          <a:p>
            <a:pPr algn="l" marL="1511304" indent="-503768" lvl="2">
              <a:lnSpc>
                <a:spcPts val="4900"/>
              </a:lnSpc>
              <a:buFont typeface="Arial"/>
              <a:buChar char="⚬"/>
            </a:pPr>
            <a:r>
              <a:rPr lang="en-US" sz="3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Relatively simple to perform with readily available tools.</a:t>
            </a:r>
          </a:p>
          <a:p>
            <a:pPr algn="l" marL="755652" indent="-377826" lvl="1">
              <a:lnSpc>
                <a:spcPts val="4900"/>
              </a:lnSpc>
              <a:buAutoNum type="arabicPeriod" startAt="1"/>
            </a:pPr>
            <a:r>
              <a:rPr lang="en-US" sz="3500" u="sng">
                <a:solidFill>
                  <a:srgbClr val="00BF63"/>
                </a:solidFill>
                <a:latin typeface="Poppins"/>
                <a:ea typeface="Poppins"/>
                <a:cs typeface="Poppins"/>
                <a:sym typeface="Poppins"/>
              </a:rPr>
              <a:t>Privileges Required: Low (L)</a:t>
            </a:r>
          </a:p>
          <a:p>
            <a:pPr algn="l" marL="1511304" indent="-503768" lvl="2">
              <a:lnSpc>
                <a:spcPts val="4900"/>
              </a:lnSpc>
              <a:buFont typeface="Arial"/>
              <a:buChar char="⚬"/>
            </a:pPr>
            <a:r>
              <a:rPr lang="en-US" sz="3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</a:t>
            </a:r>
            <a:r>
              <a:rPr lang="en-US" sz="3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nly requires access to the local network, no special privileges needed.</a:t>
            </a:r>
          </a:p>
          <a:p>
            <a:pPr algn="l" marL="755652" indent="-377826" lvl="1">
              <a:lnSpc>
                <a:spcPts val="4900"/>
              </a:lnSpc>
              <a:buAutoNum type="arabicPeriod" startAt="1"/>
            </a:pPr>
            <a:r>
              <a:rPr lang="en-US" sz="3500" u="sng">
                <a:solidFill>
                  <a:srgbClr val="00BF63"/>
                </a:solidFill>
                <a:latin typeface="Poppins"/>
                <a:ea typeface="Poppins"/>
                <a:cs typeface="Poppins"/>
                <a:sym typeface="Poppins"/>
              </a:rPr>
              <a:t>User Interaction: None (N)</a:t>
            </a:r>
          </a:p>
          <a:p>
            <a:pPr algn="l" marL="1511304" indent="-503768" lvl="2">
              <a:lnSpc>
                <a:spcPts val="4900"/>
              </a:lnSpc>
              <a:buFont typeface="Arial"/>
              <a:buChar char="⚬"/>
            </a:pPr>
            <a:r>
              <a:rPr lang="en-US" sz="3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</a:t>
            </a:r>
            <a:r>
              <a:rPr lang="en-US" sz="3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he attack can be carried out without any action from the target user.</a:t>
            </a:r>
          </a:p>
          <a:p>
            <a:pPr algn="l" marL="755652" indent="-377826" lvl="1">
              <a:lnSpc>
                <a:spcPts val="4900"/>
              </a:lnSpc>
              <a:buAutoNum type="arabicPeriod" startAt="1"/>
            </a:pPr>
            <a:r>
              <a:rPr lang="en-US" sz="3500" u="sng">
                <a:solidFill>
                  <a:srgbClr val="00BF63"/>
                </a:solidFill>
                <a:latin typeface="Poppins"/>
                <a:ea typeface="Poppins"/>
                <a:cs typeface="Poppins"/>
                <a:sym typeface="Poppins"/>
              </a:rPr>
              <a:t>Scope: Changed (C)</a:t>
            </a:r>
          </a:p>
          <a:p>
            <a:pPr algn="l" marL="1511304" indent="-503768" lvl="2">
              <a:lnSpc>
                <a:spcPts val="4900"/>
              </a:lnSpc>
              <a:buFont typeface="Arial"/>
              <a:buChar char="⚬"/>
            </a:pPr>
            <a:r>
              <a:rPr lang="en-US" sz="3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attack impacts not just the targeted system but potentially all network traffic.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677660" y="6274247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551720" y="-136048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10167" y="426085"/>
            <a:ext cx="17067667" cy="1882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b="true" sz="7000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Common Vulnerability Scoring System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03361" y="2386196"/>
            <a:ext cx="17174472" cy="6619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 u="sng" b="true">
                <a:solidFill>
                  <a:srgbClr val="D39918"/>
                </a:solidFill>
                <a:latin typeface="Poppins Bold"/>
                <a:ea typeface="Poppins Bold"/>
                <a:cs typeface="Poppins Bold"/>
                <a:sym typeface="Poppins Bold"/>
              </a:rPr>
              <a:t>Impact Metrics:</a:t>
            </a:r>
          </a:p>
          <a:p>
            <a:pPr algn="l" marL="734063" indent="-367031" lvl="1">
              <a:lnSpc>
                <a:spcPts val="4760"/>
              </a:lnSpc>
              <a:buAutoNum type="arabicPeriod" startAt="1"/>
            </a:pPr>
            <a:r>
              <a:rPr lang="en-US" sz="3400" u="sng">
                <a:solidFill>
                  <a:srgbClr val="00BF63"/>
                </a:solidFill>
                <a:latin typeface="Poppins"/>
                <a:ea typeface="Poppins"/>
                <a:cs typeface="Poppins"/>
                <a:sym typeface="Poppins"/>
              </a:rPr>
              <a:t>C</a:t>
            </a:r>
            <a:r>
              <a:rPr lang="en-US" sz="3400" u="sng">
                <a:solidFill>
                  <a:srgbClr val="00BF63"/>
                </a:solidFill>
                <a:latin typeface="Poppins"/>
                <a:ea typeface="Poppins"/>
                <a:cs typeface="Poppins"/>
                <a:sym typeface="Poppins"/>
              </a:rPr>
              <a:t>onfidentiality: High (H)</a:t>
            </a:r>
          </a:p>
          <a:p>
            <a:pPr algn="l" marL="1468125" indent="-489375" lvl="2">
              <a:lnSpc>
                <a:spcPts val="4760"/>
              </a:lnSpc>
              <a:buFont typeface="Arial"/>
              <a:buChar char="⚬"/>
            </a:pPr>
            <a:r>
              <a:rPr lang="en-US" sz="3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Allows unauth</a:t>
            </a:r>
            <a:r>
              <a:rPr lang="en-US" sz="3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orized access to potentially sensitive network traffic.</a:t>
            </a:r>
          </a:p>
          <a:p>
            <a:pPr algn="l" marL="1468125" indent="-489375" lvl="2">
              <a:lnSpc>
                <a:spcPts val="4760"/>
              </a:lnSpc>
              <a:buFont typeface="Arial"/>
              <a:buChar char="⚬"/>
            </a:pPr>
            <a:r>
              <a:rPr lang="en-US" sz="3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Enables eavesdropping on communications meant for the target.</a:t>
            </a:r>
          </a:p>
          <a:p>
            <a:pPr algn="l" marL="734063" indent="-367031" lvl="1">
              <a:lnSpc>
                <a:spcPts val="4760"/>
              </a:lnSpc>
              <a:buAutoNum type="arabicPeriod" startAt="1"/>
            </a:pPr>
            <a:r>
              <a:rPr lang="en-US" sz="3400" u="sng">
                <a:solidFill>
                  <a:srgbClr val="00BF63"/>
                </a:solidFill>
                <a:latin typeface="Poppins"/>
                <a:ea typeface="Poppins"/>
                <a:cs typeface="Poppins"/>
                <a:sym typeface="Poppins"/>
              </a:rPr>
              <a:t>Integrity: High (H)</a:t>
            </a:r>
          </a:p>
          <a:p>
            <a:pPr algn="l" marL="1468125" indent="-489375" lvl="2">
              <a:lnSpc>
                <a:spcPts val="4760"/>
              </a:lnSpc>
              <a:buFont typeface="Arial"/>
              <a:buChar char="⚬"/>
            </a:pPr>
            <a:r>
              <a:rPr lang="en-US" sz="3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Permits modification of intercepted data before forwarding.</a:t>
            </a:r>
          </a:p>
          <a:p>
            <a:pPr algn="l" marL="1468125" indent="-489375" lvl="2">
              <a:lnSpc>
                <a:spcPts val="4760"/>
              </a:lnSpc>
              <a:buFont typeface="Arial"/>
              <a:buChar char="⚬"/>
            </a:pPr>
            <a:r>
              <a:rPr lang="en-US" sz="3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Enables man-in-the-middle attacks, allowing alteration of transmitted information.</a:t>
            </a:r>
          </a:p>
          <a:p>
            <a:pPr algn="l" marL="734063" indent="-367031" lvl="1">
              <a:lnSpc>
                <a:spcPts val="4760"/>
              </a:lnSpc>
              <a:buAutoNum type="arabicPeriod" startAt="1"/>
            </a:pPr>
            <a:r>
              <a:rPr lang="en-US" sz="3400" u="sng">
                <a:solidFill>
                  <a:srgbClr val="00BF63"/>
                </a:solidFill>
                <a:latin typeface="Poppins"/>
                <a:ea typeface="Poppins"/>
                <a:cs typeface="Poppins"/>
                <a:sym typeface="Poppins"/>
              </a:rPr>
              <a:t>Av</a:t>
            </a:r>
            <a:r>
              <a:rPr lang="en-US" sz="3400" u="sng">
                <a:solidFill>
                  <a:srgbClr val="00BF63"/>
                </a:solidFill>
                <a:latin typeface="Poppins"/>
                <a:ea typeface="Poppins"/>
                <a:cs typeface="Poppins"/>
                <a:sym typeface="Poppins"/>
              </a:rPr>
              <a:t>ailability: High (H)</a:t>
            </a:r>
          </a:p>
          <a:p>
            <a:pPr algn="l" marL="1468125" indent="-489375" lvl="2">
              <a:lnSpc>
                <a:spcPts val="4760"/>
              </a:lnSpc>
              <a:buFont typeface="Arial"/>
              <a:buChar char="⚬"/>
            </a:pPr>
            <a:r>
              <a:rPr lang="en-US" sz="3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Can be used to conduct denial-of-service attacks by dropping packets.</a:t>
            </a:r>
          </a:p>
          <a:p>
            <a:pPr algn="l" marL="1468125" indent="-489375" lvl="2">
              <a:lnSpc>
                <a:spcPts val="4760"/>
              </a:lnSpc>
              <a:buFont typeface="Arial"/>
              <a:buChar char="⚬"/>
            </a:pPr>
            <a:r>
              <a:rPr lang="en-US" sz="3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May disrupt normal network operations and access to resources.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677660" y="6274247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617347" y="-414963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70"/>
                </a:lnTo>
                <a:lnTo>
                  <a:pt x="0" y="43151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58911" y="281598"/>
            <a:ext cx="16050449" cy="2688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319"/>
              </a:lnSpc>
            </a:pPr>
            <a:r>
              <a:rPr lang="en-US" sz="8799" b="true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MITM Attacks</a:t>
            </a:r>
          </a:p>
          <a:p>
            <a:pPr algn="l">
              <a:lnSpc>
                <a:spcPts val="5015"/>
              </a:lnSpc>
            </a:pPr>
            <a:r>
              <a:rPr lang="en-US" sz="8799" b="true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Detection &amp; Prevention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39861" y="3331597"/>
            <a:ext cx="16952820" cy="5866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 b="true">
                <a:solidFill>
                  <a:srgbClr val="5271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Detection:</a:t>
            </a:r>
          </a:p>
          <a:p>
            <a:pPr algn="l" marL="712478" indent="-356239" lvl="1">
              <a:lnSpc>
                <a:spcPts val="4620"/>
              </a:lnSpc>
              <a:buFont typeface="Arial"/>
              <a:buChar char="•"/>
            </a:pPr>
            <a:r>
              <a:rPr lang="en-US" b="true" sz="3300">
                <a:solidFill>
                  <a:srgbClr val="FFDE59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Analysing arp tables:</a:t>
            </a:r>
            <a:r>
              <a:rPr lang="en-US" b="true" sz="330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 Flag sudden or unusual IP-to-MAC mapping changes</a:t>
            </a:r>
          </a:p>
          <a:p>
            <a:pPr algn="l" marL="712478" indent="-356239" lvl="1">
              <a:lnSpc>
                <a:spcPts val="4620"/>
              </a:lnSpc>
              <a:buFont typeface="Arial"/>
              <a:buChar char="•"/>
            </a:pPr>
            <a:r>
              <a:rPr lang="en-US" b="true" sz="3300">
                <a:solidFill>
                  <a:srgbClr val="FFDE59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Multiple IP detection:</a:t>
            </a:r>
            <a:r>
              <a:rPr lang="en-US" b="true" sz="330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 Flags multiple IPs associated with a single MAC address</a:t>
            </a:r>
          </a:p>
          <a:p>
            <a:pPr algn="l" marL="712478" indent="-356239" lvl="1">
              <a:lnSpc>
                <a:spcPts val="4620"/>
              </a:lnSpc>
              <a:buFont typeface="Arial"/>
              <a:buChar char="•"/>
            </a:pPr>
            <a:r>
              <a:rPr lang="en-US" b="true" sz="3300">
                <a:solidFill>
                  <a:srgbClr val="FFDE59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Identify Unsolicited Replies:</a:t>
            </a:r>
          </a:p>
          <a:p>
            <a:pPr algn="l" marL="1424956" indent="-474985" lvl="2">
              <a:lnSpc>
                <a:spcPts val="4620"/>
              </a:lnSpc>
              <a:buFont typeface="Arial"/>
              <a:buChar char="⚬"/>
            </a:pPr>
            <a:r>
              <a:rPr lang="en-US" b="true" sz="330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Look for ARP replies that don't have a matching request in recent traffic</a:t>
            </a:r>
          </a:p>
          <a:p>
            <a:pPr algn="l" marL="1424956" indent="-474985" lvl="2">
              <a:lnSpc>
                <a:spcPts val="4620"/>
              </a:lnSpc>
              <a:buFont typeface="Arial"/>
              <a:buChar char="⚬"/>
            </a:pPr>
            <a:r>
              <a:rPr lang="en-US" b="true" sz="330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Pay attention to replies sent to broadcast MAC address (ff:ff:ff:ff:ff:ff)</a:t>
            </a:r>
          </a:p>
          <a:p>
            <a:pPr algn="l" marL="712478" indent="-356239" lvl="1">
              <a:lnSpc>
                <a:spcPts val="4620"/>
              </a:lnSpc>
              <a:buFont typeface="Arial"/>
              <a:buChar char="•"/>
            </a:pPr>
            <a:r>
              <a:rPr lang="en-US" b="true" sz="3300">
                <a:solidFill>
                  <a:srgbClr val="FFDE59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Wireshark: </a:t>
            </a:r>
            <a:r>
              <a:rPr lang="en-US" b="true" sz="330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This open-source tool can be used to discover ARP spoofing in large network.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803930" y="6799262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70"/>
                </a:lnTo>
                <a:lnTo>
                  <a:pt x="0" y="43151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924335" y="-403295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9" y="0"/>
                </a:lnTo>
                <a:lnTo>
                  <a:pt x="5120799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39861" y="281598"/>
            <a:ext cx="16050449" cy="2688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319"/>
              </a:lnSpc>
            </a:pPr>
            <a:r>
              <a:rPr lang="en-US" sz="8799" b="true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MITM Attacks</a:t>
            </a:r>
          </a:p>
          <a:p>
            <a:pPr algn="l">
              <a:lnSpc>
                <a:spcPts val="5015"/>
              </a:lnSpc>
            </a:pPr>
            <a:r>
              <a:rPr lang="en-US" sz="8799" b="true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Detection &amp; Prevention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39861" y="2874556"/>
            <a:ext cx="17002040" cy="6567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20"/>
              </a:lnSpc>
            </a:pPr>
            <a:r>
              <a:rPr lang="en-US" sz="3300" b="true">
                <a:solidFill>
                  <a:srgbClr val="5271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Prevention:</a:t>
            </a:r>
          </a:p>
          <a:p>
            <a:pPr algn="l" marL="669299" indent="-334650" lvl="1">
              <a:lnSpc>
                <a:spcPts val="4340"/>
              </a:lnSpc>
              <a:buFont typeface="Arial"/>
              <a:buChar char="•"/>
            </a:pPr>
            <a:r>
              <a:rPr lang="en-US" b="true" sz="3100">
                <a:solidFill>
                  <a:srgbClr val="FFDE59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Always use HTTPS (HTTP Secure): </a:t>
            </a:r>
            <a:r>
              <a:rPr lang="en-US" b="true" sz="310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Encrypts data between your browser and the web server which Prevents attackers from reading or modifying transmitted data, even if they've successfully executed an ARP spoofing attack.</a:t>
            </a:r>
          </a:p>
          <a:p>
            <a:pPr algn="l" marL="669299" indent="-334650" lvl="1">
              <a:lnSpc>
                <a:spcPts val="4340"/>
              </a:lnSpc>
              <a:buFont typeface="Arial"/>
              <a:buChar char="•"/>
            </a:pPr>
            <a:r>
              <a:rPr lang="en-US" b="true" sz="3100">
                <a:solidFill>
                  <a:srgbClr val="FFDE59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VPN (Virtual Private Network):</a:t>
            </a:r>
          </a:p>
          <a:p>
            <a:pPr algn="l" marL="1338598" indent="-446199" lvl="2">
              <a:lnSpc>
                <a:spcPts val="4340"/>
              </a:lnSpc>
              <a:buFont typeface="Arial"/>
              <a:buChar char="⚬"/>
            </a:pPr>
            <a:r>
              <a:rPr lang="en-US" b="true" sz="310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Encrypts all network traffic, not just web browsing</a:t>
            </a:r>
          </a:p>
          <a:p>
            <a:pPr algn="l" marL="1338598" indent="-446199" lvl="2">
              <a:lnSpc>
                <a:spcPts val="4340"/>
              </a:lnSpc>
              <a:buFont typeface="Arial"/>
              <a:buChar char="⚬"/>
            </a:pPr>
            <a:r>
              <a:rPr lang="en-US" b="true" sz="310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Creates a secure tunnel from your device to the VPN serve</a:t>
            </a:r>
          </a:p>
          <a:p>
            <a:pPr algn="l" marL="669299" indent="-334650" lvl="1">
              <a:lnSpc>
                <a:spcPts val="4340"/>
              </a:lnSpc>
              <a:buFont typeface="Arial"/>
              <a:buChar char="•"/>
            </a:pPr>
            <a:r>
              <a:rPr lang="en-US" b="true" sz="3100">
                <a:solidFill>
                  <a:srgbClr val="FFDE59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Kernel-level prevention:</a:t>
            </a:r>
          </a:p>
          <a:p>
            <a:pPr algn="l" marL="1338598" indent="-446199" lvl="2">
              <a:lnSpc>
                <a:spcPts val="4340"/>
              </a:lnSpc>
              <a:buFont typeface="Arial"/>
              <a:buChar char="⚬"/>
            </a:pPr>
            <a:r>
              <a:rPr lang="en-US" b="true" sz="310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Tools like AntiARP for Windows</a:t>
            </a:r>
          </a:p>
          <a:p>
            <a:pPr algn="l" marL="1338598" indent="-446199" lvl="2">
              <a:lnSpc>
                <a:spcPts val="4340"/>
              </a:lnSpc>
              <a:buFont typeface="Arial"/>
              <a:buChar char="⚬"/>
            </a:pPr>
            <a:r>
              <a:rPr lang="en-US" b="true" sz="310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ArpStar module for Linux and some routers</a:t>
            </a:r>
          </a:p>
          <a:p>
            <a:pPr algn="l" marL="669299" indent="-334650" lvl="1">
              <a:lnSpc>
                <a:spcPts val="4340"/>
              </a:lnSpc>
              <a:buFont typeface="Arial"/>
              <a:buChar char="•"/>
            </a:pPr>
            <a:r>
              <a:rPr lang="en-US" b="true" sz="3100">
                <a:solidFill>
                  <a:srgbClr val="FFDE59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Use Linksys routers: </a:t>
            </a:r>
            <a:r>
              <a:rPr lang="en-US" b="true" sz="310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Drops invalid packets that violate mapping, and contains an option to repoison or heal.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803930" y="6799262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70"/>
                </a:lnTo>
                <a:lnTo>
                  <a:pt x="0" y="43151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924335" y="-403295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9" y="0"/>
                </a:lnTo>
                <a:lnTo>
                  <a:pt x="5120799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9110" y="1287064"/>
            <a:ext cx="17829781" cy="8803454"/>
          </a:xfrm>
          <a:custGeom>
            <a:avLst/>
            <a:gdLst/>
            <a:ahLst/>
            <a:cxnLst/>
            <a:rect r="r" b="b" t="t" l="l"/>
            <a:pathLst>
              <a:path h="8803454" w="17829781">
                <a:moveTo>
                  <a:pt x="0" y="0"/>
                </a:moveTo>
                <a:lnTo>
                  <a:pt x="17829780" y="0"/>
                </a:lnTo>
                <a:lnTo>
                  <a:pt x="17829780" y="8803454"/>
                </a:lnTo>
                <a:lnTo>
                  <a:pt x="0" y="88034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43957" y="418384"/>
            <a:ext cx="9897923" cy="868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 b="true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Prevention Table: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3989962" y="-1010345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9" y="0"/>
                </a:lnTo>
                <a:lnTo>
                  <a:pt x="5120799" y="4315170"/>
                </a:lnTo>
                <a:lnTo>
                  <a:pt x="0" y="43151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531699" y="6815669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70"/>
                </a:lnTo>
                <a:lnTo>
                  <a:pt x="0" y="43151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98018" y="1517137"/>
            <a:ext cx="16891965" cy="2934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25"/>
              </a:lnSpc>
            </a:pPr>
            <a:r>
              <a:rPr lang="en-US" sz="11276" b="true">
                <a:solidFill>
                  <a:srgbClr val="FF914D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MITM ATTACK</a:t>
            </a:r>
          </a:p>
          <a:p>
            <a:pPr algn="l">
              <a:lnSpc>
                <a:spcPts val="10825"/>
              </a:lnSpc>
            </a:pPr>
            <a:r>
              <a:rPr lang="en-US" b="true" sz="11276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USING </a:t>
            </a:r>
            <a:r>
              <a:rPr lang="en-US" b="true" sz="11276">
                <a:solidFill>
                  <a:srgbClr val="00BF63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ARP POISONING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698018" y="4619663"/>
            <a:ext cx="16628180" cy="4470618"/>
            <a:chOff x="0" y="0"/>
            <a:chExt cx="4379438" cy="117744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79438" cy="1177447"/>
            </a:xfrm>
            <a:custGeom>
              <a:avLst/>
              <a:gdLst/>
              <a:ahLst/>
              <a:cxnLst/>
              <a:rect r="r" b="b" t="t" l="l"/>
              <a:pathLst>
                <a:path h="1177447" w="4379438">
                  <a:moveTo>
                    <a:pt x="0" y="0"/>
                  </a:moveTo>
                  <a:lnTo>
                    <a:pt x="4379438" y="0"/>
                  </a:lnTo>
                  <a:lnTo>
                    <a:pt x="4379438" y="1177447"/>
                  </a:lnTo>
                  <a:lnTo>
                    <a:pt x="0" y="11774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4379438" cy="1263172"/>
            </a:xfrm>
            <a:prstGeom prst="rect">
              <a:avLst/>
            </a:prstGeom>
          </p:spPr>
          <p:txBody>
            <a:bodyPr anchor="t" rtlCol="false" tIns="50800" lIns="50800" bIns="50800" rIns="50800"/>
            <a:lstStyle/>
            <a:p>
              <a:pPr algn="l">
                <a:lnSpc>
                  <a:spcPts val="6719"/>
                </a:lnSpc>
              </a:pPr>
              <a:r>
                <a:rPr lang="en-US" sz="4800">
                  <a:solidFill>
                    <a:srgbClr val="FFDE59"/>
                  </a:solidFill>
                  <a:latin typeface="Canva Sans"/>
                  <a:ea typeface="Canva Sans"/>
                  <a:cs typeface="Canva Sans"/>
                  <a:sym typeface="Canva Sans"/>
                </a:rPr>
                <a:t>TEAM MEMBERS:</a:t>
              </a:r>
            </a:p>
            <a:p>
              <a:pPr algn="l" marL="1036320" indent="-518160" lvl="1">
                <a:lnSpc>
                  <a:spcPts val="6719"/>
                </a:lnSpc>
                <a:buFont typeface="Arial"/>
                <a:buChar char="•"/>
              </a:pPr>
              <a:r>
                <a:rPr lang="en-US" sz="480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Adarsh Singh                                           (S20220010004)</a:t>
              </a:r>
            </a:p>
            <a:p>
              <a:pPr algn="l" marL="1036320" indent="-518160" lvl="1">
                <a:lnSpc>
                  <a:spcPts val="6719"/>
                </a:lnSpc>
                <a:buFont typeface="Arial"/>
                <a:buChar char="•"/>
              </a:pPr>
              <a:r>
                <a:rPr lang="en-US" sz="480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Himanshu Saraswat                              (S20220010082)</a:t>
              </a:r>
            </a:p>
            <a:p>
              <a:pPr algn="l" marL="1036320" indent="-518160" lvl="1">
                <a:lnSpc>
                  <a:spcPts val="6719"/>
                </a:lnSpc>
                <a:buFont typeface="Arial"/>
                <a:buChar char="•"/>
              </a:pPr>
              <a:r>
                <a:rPr lang="en-US" sz="480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DHARAWATH NAGESHWARI              (S20220010061)</a:t>
              </a:r>
            </a:p>
            <a:p>
              <a:pPr algn="l" marL="1036320" indent="-518160" lvl="1">
                <a:lnSpc>
                  <a:spcPts val="6719"/>
                </a:lnSpc>
                <a:buFont typeface="Arial"/>
                <a:buChar char="•"/>
              </a:pPr>
              <a:r>
                <a:rPr lang="en-US" sz="480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ASHWIN KUMAR NAIK NENAVATH   (S20220010152)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7710899" y="573544"/>
            <a:ext cx="2866202" cy="455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7"/>
              </a:lnSpc>
              <a:spcBef>
                <a:spcPct val="0"/>
              </a:spcBef>
            </a:pPr>
            <a:r>
              <a:rPr lang="en-US" b="true" sz="2705">
                <a:solidFill>
                  <a:srgbClr val="FFFFFF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Group - 7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145278" y="9214106"/>
            <a:ext cx="2866202" cy="455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7"/>
              </a:lnSpc>
              <a:spcBef>
                <a:spcPct val="0"/>
              </a:spcBef>
            </a:pPr>
            <a:r>
              <a:rPr lang="en-US" b="true" sz="2705">
                <a:solidFill>
                  <a:srgbClr val="FFFFFF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rPr>
              <a:t>ICS Project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3986733"/>
            <a:ext cx="16230600" cy="3793903"/>
          </a:xfrm>
          <a:custGeom>
            <a:avLst/>
            <a:gdLst/>
            <a:ahLst/>
            <a:cxnLst/>
            <a:rect r="r" b="b" t="t" l="l"/>
            <a:pathLst>
              <a:path h="3793903" w="16230600">
                <a:moveTo>
                  <a:pt x="0" y="0"/>
                </a:moveTo>
                <a:lnTo>
                  <a:pt x="16230600" y="0"/>
                </a:lnTo>
                <a:lnTo>
                  <a:pt x="16230600" y="3793902"/>
                </a:lnTo>
                <a:lnTo>
                  <a:pt x="0" y="37939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10167" y="771525"/>
            <a:ext cx="17067667" cy="159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319"/>
              </a:lnSpc>
            </a:pPr>
            <a:r>
              <a:rPr lang="en-US" sz="8799" b="true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VPN - Virtual </a:t>
            </a:r>
            <a:r>
              <a:rPr lang="en-US" sz="8799" b="true">
                <a:solidFill>
                  <a:srgbClr val="00BF63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Private</a:t>
            </a:r>
            <a:r>
              <a:rPr lang="en-US" sz="8799" b="true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 Network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677660" y="6274247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502500" y="-693877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1200" y="3119285"/>
            <a:ext cx="17825600" cy="5971576"/>
          </a:xfrm>
          <a:custGeom>
            <a:avLst/>
            <a:gdLst/>
            <a:ahLst/>
            <a:cxnLst/>
            <a:rect r="r" b="b" t="t" l="l"/>
            <a:pathLst>
              <a:path h="5971576" w="17825600">
                <a:moveTo>
                  <a:pt x="0" y="0"/>
                </a:moveTo>
                <a:lnTo>
                  <a:pt x="17825600" y="0"/>
                </a:lnTo>
                <a:lnTo>
                  <a:pt x="17825600" y="5971576"/>
                </a:lnTo>
                <a:lnTo>
                  <a:pt x="0" y="59715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10167" y="771525"/>
            <a:ext cx="17067667" cy="159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319"/>
              </a:lnSpc>
            </a:pPr>
            <a:r>
              <a:rPr lang="en-US" sz="8799" b="true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VPN - Virtual </a:t>
            </a:r>
            <a:r>
              <a:rPr lang="en-US" sz="8799" b="true">
                <a:solidFill>
                  <a:srgbClr val="00BF63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Private</a:t>
            </a:r>
            <a:r>
              <a:rPr lang="en-US" sz="8799" b="true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 Network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677660" y="6274247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191583" y="-890758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70"/>
                </a:lnTo>
                <a:lnTo>
                  <a:pt x="0" y="43151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0167" y="2626415"/>
            <a:ext cx="17067667" cy="6165695"/>
          </a:xfrm>
          <a:custGeom>
            <a:avLst/>
            <a:gdLst/>
            <a:ahLst/>
            <a:cxnLst/>
            <a:rect r="r" b="b" t="t" l="l"/>
            <a:pathLst>
              <a:path h="6165695" w="17067667">
                <a:moveTo>
                  <a:pt x="0" y="0"/>
                </a:moveTo>
                <a:lnTo>
                  <a:pt x="17067666" y="0"/>
                </a:lnTo>
                <a:lnTo>
                  <a:pt x="17067666" y="6165694"/>
                </a:lnTo>
                <a:lnTo>
                  <a:pt x="0" y="61656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10167" y="673085"/>
            <a:ext cx="17067667" cy="159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319"/>
              </a:lnSpc>
            </a:pPr>
            <a:r>
              <a:rPr lang="en-US" sz="8799" b="true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VPN - Virtual </a:t>
            </a:r>
            <a:r>
              <a:rPr lang="en-US" sz="8799" b="true">
                <a:solidFill>
                  <a:srgbClr val="00BF63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Private</a:t>
            </a:r>
            <a:r>
              <a:rPr lang="en-US" sz="8799" b="true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 Network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677660" y="6274247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011108" y="-792318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9" y="0"/>
                </a:lnTo>
                <a:lnTo>
                  <a:pt x="5120799" y="4315170"/>
                </a:lnTo>
                <a:lnTo>
                  <a:pt x="0" y="43151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0167" y="2790037"/>
            <a:ext cx="17067667" cy="6464379"/>
          </a:xfrm>
          <a:custGeom>
            <a:avLst/>
            <a:gdLst/>
            <a:ahLst/>
            <a:cxnLst/>
            <a:rect r="r" b="b" t="t" l="l"/>
            <a:pathLst>
              <a:path h="6464379" w="17067667">
                <a:moveTo>
                  <a:pt x="0" y="0"/>
                </a:moveTo>
                <a:lnTo>
                  <a:pt x="17067666" y="0"/>
                </a:lnTo>
                <a:lnTo>
                  <a:pt x="17067666" y="6464378"/>
                </a:lnTo>
                <a:lnTo>
                  <a:pt x="0" y="64643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10167" y="673085"/>
            <a:ext cx="17067667" cy="159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319"/>
              </a:lnSpc>
            </a:pPr>
            <a:r>
              <a:rPr lang="en-US" sz="8799" b="true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VPN - Virtual </a:t>
            </a:r>
            <a:r>
              <a:rPr lang="en-US" sz="8799" b="true">
                <a:solidFill>
                  <a:srgbClr val="00BF63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Private</a:t>
            </a:r>
            <a:r>
              <a:rPr lang="en-US" sz="8799" b="true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 Network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677660" y="6274247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486093" y="-743097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934912" y="-881039"/>
            <a:ext cx="4883020" cy="4114800"/>
          </a:xfrm>
          <a:custGeom>
            <a:avLst/>
            <a:gdLst/>
            <a:ahLst/>
            <a:cxnLst/>
            <a:rect r="r" b="b" t="t" l="l"/>
            <a:pathLst>
              <a:path h="4114800" w="4883020">
                <a:moveTo>
                  <a:pt x="0" y="0"/>
                </a:moveTo>
                <a:lnTo>
                  <a:pt x="4883021" y="0"/>
                </a:lnTo>
                <a:lnTo>
                  <a:pt x="488302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677660" y="6274247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075142" y="2200274"/>
            <a:ext cx="12137716" cy="7951063"/>
          </a:xfrm>
          <a:custGeom>
            <a:avLst/>
            <a:gdLst/>
            <a:ahLst/>
            <a:cxnLst/>
            <a:rect r="r" b="b" t="t" l="l"/>
            <a:pathLst>
              <a:path h="7951063" w="12137716">
                <a:moveTo>
                  <a:pt x="0" y="0"/>
                </a:moveTo>
                <a:lnTo>
                  <a:pt x="12137716" y="0"/>
                </a:lnTo>
                <a:lnTo>
                  <a:pt x="12137716" y="7951064"/>
                </a:lnTo>
                <a:lnTo>
                  <a:pt x="0" y="79510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586" t="-6376" r="-1927" b="-8338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82247" y="380010"/>
            <a:ext cx="17875388" cy="1125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5"/>
              </a:lnSpc>
              <a:spcBef>
                <a:spcPct val="0"/>
              </a:spcBef>
            </a:pPr>
            <a:r>
              <a:rPr lang="en-US" b="true" sz="6297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What is</a:t>
            </a:r>
            <a:r>
              <a:rPr lang="en-US" b="true" sz="6297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 Address Resolution Protocol </a:t>
            </a:r>
            <a:r>
              <a:rPr lang="en-US" b="true" sz="629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82247" y="1410690"/>
            <a:ext cx="15836965" cy="568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88"/>
              </a:lnSpc>
            </a:pPr>
            <a:r>
              <a:rPr lang="en-US" sz="313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Simple protocol used to </a:t>
            </a:r>
            <a:r>
              <a:rPr lang="en-US" sz="3134">
                <a:solidFill>
                  <a:srgbClr val="D39918"/>
                </a:solidFill>
                <a:latin typeface="Poppins"/>
                <a:ea typeface="Poppins"/>
                <a:cs typeface="Poppins"/>
                <a:sym typeface="Poppins"/>
              </a:rPr>
              <a:t>map IP Address</a:t>
            </a:r>
            <a:r>
              <a:rPr lang="en-US" sz="313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134">
                <a:solidFill>
                  <a:srgbClr val="D39918"/>
                </a:solidFill>
                <a:latin typeface="Poppins"/>
                <a:ea typeface="Poppins"/>
                <a:cs typeface="Poppins"/>
                <a:sym typeface="Poppins"/>
              </a:rPr>
              <a:t>of a machine</a:t>
            </a:r>
            <a:r>
              <a:rPr lang="en-US" sz="313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134">
                <a:solidFill>
                  <a:srgbClr val="D39918"/>
                </a:solidFill>
                <a:latin typeface="Poppins"/>
                <a:ea typeface="Poppins"/>
                <a:cs typeface="Poppins"/>
                <a:sym typeface="Poppins"/>
              </a:rPr>
              <a:t>to its MAC address</a:t>
            </a:r>
            <a:r>
              <a:rPr lang="en-US" sz="313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72481" y="1930150"/>
            <a:ext cx="13943038" cy="7686100"/>
          </a:xfrm>
          <a:custGeom>
            <a:avLst/>
            <a:gdLst/>
            <a:ahLst/>
            <a:cxnLst/>
            <a:rect r="r" b="b" t="t" l="l"/>
            <a:pathLst>
              <a:path h="7686100" w="13943038">
                <a:moveTo>
                  <a:pt x="0" y="0"/>
                </a:moveTo>
                <a:lnTo>
                  <a:pt x="13943038" y="0"/>
                </a:lnTo>
                <a:lnTo>
                  <a:pt x="13943038" y="7686100"/>
                </a:lnTo>
                <a:lnTo>
                  <a:pt x="0" y="76861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12581" y="3721297"/>
            <a:ext cx="1764330" cy="582455"/>
          </a:xfrm>
          <a:custGeom>
            <a:avLst/>
            <a:gdLst/>
            <a:ahLst/>
            <a:cxnLst/>
            <a:rect r="r" b="b" t="t" l="l"/>
            <a:pathLst>
              <a:path h="582455" w="1764330">
                <a:moveTo>
                  <a:pt x="0" y="0"/>
                </a:moveTo>
                <a:lnTo>
                  <a:pt x="1764330" y="0"/>
                </a:lnTo>
                <a:lnTo>
                  <a:pt x="1764330" y="582455"/>
                </a:lnTo>
                <a:lnTo>
                  <a:pt x="0" y="5824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453442" y="5773200"/>
            <a:ext cx="2495901" cy="863966"/>
          </a:xfrm>
          <a:custGeom>
            <a:avLst/>
            <a:gdLst/>
            <a:ahLst/>
            <a:cxnLst/>
            <a:rect r="r" b="b" t="t" l="l"/>
            <a:pathLst>
              <a:path h="863966" w="2495901">
                <a:moveTo>
                  <a:pt x="0" y="0"/>
                </a:moveTo>
                <a:lnTo>
                  <a:pt x="2495900" y="0"/>
                </a:lnTo>
                <a:lnTo>
                  <a:pt x="2495900" y="863965"/>
                </a:lnTo>
                <a:lnTo>
                  <a:pt x="0" y="8639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512581" y="7019051"/>
            <a:ext cx="2104772" cy="694844"/>
          </a:xfrm>
          <a:custGeom>
            <a:avLst/>
            <a:gdLst/>
            <a:ahLst/>
            <a:cxnLst/>
            <a:rect r="r" b="b" t="t" l="l"/>
            <a:pathLst>
              <a:path h="694844" w="2104772">
                <a:moveTo>
                  <a:pt x="0" y="0"/>
                </a:moveTo>
                <a:lnTo>
                  <a:pt x="2104772" y="0"/>
                </a:lnTo>
                <a:lnTo>
                  <a:pt x="2104772" y="694844"/>
                </a:lnTo>
                <a:lnTo>
                  <a:pt x="0" y="6948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512581" y="8558618"/>
            <a:ext cx="2119424" cy="699682"/>
          </a:xfrm>
          <a:custGeom>
            <a:avLst/>
            <a:gdLst/>
            <a:ahLst/>
            <a:cxnLst/>
            <a:rect r="r" b="b" t="t" l="l"/>
            <a:pathLst>
              <a:path h="699682" w="2119424">
                <a:moveTo>
                  <a:pt x="0" y="0"/>
                </a:moveTo>
                <a:lnTo>
                  <a:pt x="2119424" y="0"/>
                </a:lnTo>
                <a:lnTo>
                  <a:pt x="2119424" y="699682"/>
                </a:lnTo>
                <a:lnTo>
                  <a:pt x="0" y="69968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145657" y="102235"/>
            <a:ext cx="9996686" cy="159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319"/>
              </a:lnSpc>
              <a:spcBef>
                <a:spcPct val="0"/>
              </a:spcBef>
            </a:pPr>
            <a:r>
              <a:rPr lang="en-US" b="true" sz="8799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Typical Network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-1169863" y="6205183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9" y="0"/>
                </a:lnTo>
                <a:lnTo>
                  <a:pt x="5120799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8999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022776" y="-227435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70"/>
                </a:lnTo>
                <a:lnTo>
                  <a:pt x="0" y="431517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8999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33685" y="5845124"/>
            <a:ext cx="11060265" cy="3345730"/>
          </a:xfrm>
          <a:custGeom>
            <a:avLst/>
            <a:gdLst/>
            <a:ahLst/>
            <a:cxnLst/>
            <a:rect r="r" b="b" t="t" l="l"/>
            <a:pathLst>
              <a:path h="3345730" w="11060265">
                <a:moveTo>
                  <a:pt x="0" y="0"/>
                </a:moveTo>
                <a:lnTo>
                  <a:pt x="11060265" y="0"/>
                </a:lnTo>
                <a:lnTo>
                  <a:pt x="11060265" y="3345730"/>
                </a:lnTo>
                <a:lnTo>
                  <a:pt x="0" y="33457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333685" y="2501082"/>
            <a:ext cx="11060265" cy="3344043"/>
          </a:xfrm>
          <a:custGeom>
            <a:avLst/>
            <a:gdLst/>
            <a:ahLst/>
            <a:cxnLst/>
            <a:rect r="r" b="b" t="t" l="l"/>
            <a:pathLst>
              <a:path h="3344043" w="11060265">
                <a:moveTo>
                  <a:pt x="0" y="0"/>
                </a:moveTo>
                <a:lnTo>
                  <a:pt x="11060265" y="0"/>
                </a:lnTo>
                <a:lnTo>
                  <a:pt x="11060265" y="3344042"/>
                </a:lnTo>
                <a:lnTo>
                  <a:pt x="0" y="33440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10167" y="476204"/>
            <a:ext cx="17067667" cy="159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19"/>
              </a:lnSpc>
            </a:pPr>
            <a:r>
              <a:rPr lang="en-US" b="true" sz="8799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MITM Attacks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677660" y="6274247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176727" y="111255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70"/>
                </a:lnTo>
                <a:lnTo>
                  <a:pt x="0" y="43151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8453" y="2147982"/>
            <a:ext cx="17891093" cy="6820979"/>
          </a:xfrm>
          <a:custGeom>
            <a:avLst/>
            <a:gdLst/>
            <a:ahLst/>
            <a:cxnLst/>
            <a:rect r="r" b="b" t="t" l="l"/>
            <a:pathLst>
              <a:path h="6820979" w="17891093">
                <a:moveTo>
                  <a:pt x="0" y="0"/>
                </a:moveTo>
                <a:lnTo>
                  <a:pt x="17891094" y="0"/>
                </a:lnTo>
                <a:lnTo>
                  <a:pt x="17891094" y="6820980"/>
                </a:lnTo>
                <a:lnTo>
                  <a:pt x="0" y="68209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146468" y="102235"/>
            <a:ext cx="7995064" cy="159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319"/>
              </a:lnSpc>
              <a:spcBef>
                <a:spcPct val="0"/>
              </a:spcBef>
            </a:pPr>
            <a:r>
              <a:rPr lang="en-US" b="true" sz="8799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ARP Spoofing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677660" y="6274247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339243" y="-611844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9" y="0"/>
                </a:lnTo>
                <a:lnTo>
                  <a:pt x="5120799" y="4315170"/>
                </a:lnTo>
                <a:lnTo>
                  <a:pt x="0" y="43151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2837"/>
            <a:ext cx="18288000" cy="10264140"/>
          </a:xfrm>
          <a:custGeom>
            <a:avLst/>
            <a:gdLst/>
            <a:ahLst/>
            <a:cxnLst/>
            <a:rect r="r" b="b" t="t" l="l"/>
            <a:pathLst>
              <a:path h="10264140" w="18288000">
                <a:moveTo>
                  <a:pt x="0" y="0"/>
                </a:moveTo>
                <a:lnTo>
                  <a:pt x="18288000" y="0"/>
                </a:lnTo>
                <a:lnTo>
                  <a:pt x="18288000" y="10264140"/>
                </a:lnTo>
                <a:lnTo>
                  <a:pt x="0" y="102641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677660" y="6274247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486093" y="-496996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64140"/>
          </a:xfrm>
          <a:custGeom>
            <a:avLst/>
            <a:gdLst/>
            <a:ahLst/>
            <a:cxnLst/>
            <a:rect r="r" b="b" t="t" l="l"/>
            <a:pathLst>
              <a:path h="10264140" w="18288000">
                <a:moveTo>
                  <a:pt x="0" y="0"/>
                </a:moveTo>
                <a:lnTo>
                  <a:pt x="18288000" y="0"/>
                </a:lnTo>
                <a:lnTo>
                  <a:pt x="18288000" y="10264140"/>
                </a:lnTo>
                <a:lnTo>
                  <a:pt x="0" y="102641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677660" y="6274247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125956" y="-332929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70"/>
                </a:lnTo>
                <a:lnTo>
                  <a:pt x="0" y="43151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5653" y="1906726"/>
            <a:ext cx="17796695" cy="6473548"/>
          </a:xfrm>
          <a:custGeom>
            <a:avLst/>
            <a:gdLst/>
            <a:ahLst/>
            <a:cxnLst/>
            <a:rect r="r" b="b" t="t" l="l"/>
            <a:pathLst>
              <a:path h="6473548" w="17796695">
                <a:moveTo>
                  <a:pt x="0" y="0"/>
                </a:moveTo>
                <a:lnTo>
                  <a:pt x="17796694" y="0"/>
                </a:lnTo>
                <a:lnTo>
                  <a:pt x="17796694" y="6473548"/>
                </a:lnTo>
                <a:lnTo>
                  <a:pt x="0" y="64735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146468" y="102235"/>
            <a:ext cx="7995064" cy="159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319"/>
              </a:lnSpc>
              <a:spcBef>
                <a:spcPct val="0"/>
              </a:spcBef>
            </a:pPr>
            <a:r>
              <a:rPr lang="en-US" b="true" sz="8799">
                <a:solidFill>
                  <a:srgbClr val="D39918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ARP Spoofing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677660" y="6274247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8" y="0"/>
                </a:lnTo>
                <a:lnTo>
                  <a:pt x="5120798" y="4315169"/>
                </a:lnTo>
                <a:lnTo>
                  <a:pt x="0" y="43151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840159" y="-459595"/>
            <a:ext cx="5120798" cy="4315170"/>
          </a:xfrm>
          <a:custGeom>
            <a:avLst/>
            <a:gdLst/>
            <a:ahLst/>
            <a:cxnLst/>
            <a:rect r="r" b="b" t="t" l="l"/>
            <a:pathLst>
              <a:path h="4315170" w="5120798">
                <a:moveTo>
                  <a:pt x="0" y="0"/>
                </a:moveTo>
                <a:lnTo>
                  <a:pt x="5120799" y="0"/>
                </a:lnTo>
                <a:lnTo>
                  <a:pt x="5120799" y="4315170"/>
                </a:lnTo>
                <a:lnTo>
                  <a:pt x="0" y="43151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DAGR1Zb3P4E</dc:identifier>
  <dcterms:modified xsi:type="dcterms:W3CDTF">2011-08-01T06:04:30Z</dcterms:modified>
  <cp:revision>1</cp:revision>
  <dc:title>WEb</dc:title>
</cp:coreProperties>
</file>

<file path=docProps/thumbnail.jpeg>
</file>